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8" r:id="rId2"/>
    <p:sldId id="262" r:id="rId3"/>
    <p:sldId id="335" r:id="rId4"/>
    <p:sldId id="277" r:id="rId5"/>
    <p:sldId id="365" r:id="rId6"/>
    <p:sldId id="369" r:id="rId7"/>
    <p:sldId id="266" r:id="rId8"/>
    <p:sldId id="317" r:id="rId9"/>
    <p:sldId id="346" r:id="rId10"/>
    <p:sldId id="364"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9" d="100"/>
          <a:sy n="89" d="100"/>
        </p:scale>
        <p:origin x="33" y="6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2021/4/11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2021/4/11</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rgbClr val="1F4E79"/>
              </a:solidFill>
            </a:endParaRPr>
          </a:p>
          <a:p>
            <a:pPr algn="ctr"/>
            <a:endParaRPr lang="en-US" altLang="zh-CN" dirty="0">
              <a:solidFill>
                <a:srgbClr val="1F4E79"/>
              </a:solidFill>
            </a:endParaRPr>
          </a:p>
          <a:p>
            <a:pPr algn="ctr"/>
            <a:r>
              <a:rPr lang="en-US" altLang="zh-CN" b="1" dirty="0" err="1">
                <a:solidFill>
                  <a:srgbClr val="1F4E79"/>
                </a:solidFill>
              </a:rPr>
              <a:t>Pengfei</a:t>
            </a:r>
            <a:r>
              <a:rPr lang="en-US" altLang="zh-CN" b="1" dirty="0">
                <a:solidFill>
                  <a:srgbClr val="1F4E79"/>
                </a:solidFill>
              </a:rPr>
              <a:t> Li,</a:t>
            </a:r>
            <a:r>
              <a:rPr lang="en-US" altLang="zh-CN" b="1" baseline="30000" dirty="0">
                <a:solidFill>
                  <a:srgbClr val="1F4E79"/>
                </a:solidFill>
              </a:rPr>
              <a:t>1</a:t>
            </a:r>
            <a:r>
              <a:rPr lang="en-US" altLang="zh-CN" b="1" dirty="0">
                <a:solidFill>
                  <a:srgbClr val="1F4E79"/>
                </a:solidFill>
              </a:rPr>
              <a:t>Peixiang Zhong,</a:t>
            </a:r>
            <a:r>
              <a:rPr lang="en-US" altLang="zh-CN" b="1" baseline="30000" dirty="0">
                <a:solidFill>
                  <a:srgbClr val="1F4E79"/>
                </a:solidFill>
              </a:rPr>
              <a:t>1</a:t>
            </a:r>
            <a:r>
              <a:rPr lang="en-US" altLang="zh-CN" b="1" dirty="0">
                <a:solidFill>
                  <a:srgbClr val="1F4E79"/>
                </a:solidFill>
              </a:rPr>
              <a:t>Kezhi Mao,</a:t>
            </a:r>
            <a:r>
              <a:rPr lang="en-US" altLang="zh-CN" b="1" baseline="30000" dirty="0">
                <a:solidFill>
                  <a:srgbClr val="1F4E79"/>
                </a:solidFill>
              </a:rPr>
              <a:t>1*</a:t>
            </a:r>
          </a:p>
          <a:p>
            <a:pPr algn="ctr"/>
            <a:r>
              <a:rPr lang="en-US" altLang="zh-CN" b="1" dirty="0" err="1">
                <a:solidFill>
                  <a:srgbClr val="1F4E79"/>
                </a:solidFill>
              </a:rPr>
              <a:t>Dongzhe</a:t>
            </a:r>
            <a:r>
              <a:rPr lang="en-US" altLang="zh-CN" b="1" dirty="0">
                <a:solidFill>
                  <a:srgbClr val="1F4E79"/>
                </a:solidFill>
              </a:rPr>
              <a:t> Wang,</a:t>
            </a:r>
            <a:r>
              <a:rPr lang="en-US" altLang="zh-CN" b="1" baseline="30000" dirty="0">
                <a:solidFill>
                  <a:srgbClr val="1F4E79"/>
                </a:solidFill>
              </a:rPr>
              <a:t>2</a:t>
            </a:r>
            <a:r>
              <a:rPr lang="en-US" altLang="zh-CN" b="1" dirty="0">
                <a:solidFill>
                  <a:srgbClr val="1F4E79"/>
                </a:solidFill>
              </a:rPr>
              <a:t>Xuefeng Yang,</a:t>
            </a:r>
            <a:r>
              <a:rPr lang="en-US" altLang="zh-CN" b="1" baseline="30000" dirty="0">
                <a:solidFill>
                  <a:srgbClr val="1F4E79"/>
                </a:solidFill>
              </a:rPr>
              <a:t>2</a:t>
            </a:r>
            <a:r>
              <a:rPr lang="en-US" altLang="zh-CN" b="1" dirty="0">
                <a:solidFill>
                  <a:srgbClr val="1F4E79"/>
                </a:solidFill>
              </a:rPr>
              <a:t>Yunfeng Liu,</a:t>
            </a:r>
            <a:r>
              <a:rPr lang="en-US" altLang="zh-CN" b="1" baseline="30000" dirty="0">
                <a:solidFill>
                  <a:srgbClr val="1F4E79"/>
                </a:solidFill>
              </a:rPr>
              <a:t>2</a:t>
            </a:r>
            <a:r>
              <a:rPr lang="en-US" altLang="zh-CN" b="1" dirty="0">
                <a:solidFill>
                  <a:srgbClr val="1F4E79"/>
                </a:solidFill>
              </a:rPr>
              <a:t>Jian-xiong Yin,</a:t>
            </a:r>
            <a:r>
              <a:rPr lang="en-US" altLang="zh-CN" b="1" baseline="30000" dirty="0">
                <a:solidFill>
                  <a:srgbClr val="1F4E79"/>
                </a:solidFill>
              </a:rPr>
              <a:t>3</a:t>
            </a:r>
            <a:r>
              <a:rPr lang="en-US" altLang="zh-CN" b="1" dirty="0">
                <a:solidFill>
                  <a:srgbClr val="1F4E79"/>
                </a:solidFill>
              </a:rPr>
              <a:t>Simon SEE</a:t>
            </a:r>
            <a:r>
              <a:rPr lang="en-US" altLang="zh-CN" b="1" baseline="30000" dirty="0">
                <a:solidFill>
                  <a:srgbClr val="1F4E79"/>
                </a:solidFill>
              </a:rPr>
              <a:t>3</a:t>
            </a:r>
          </a:p>
          <a:p>
            <a:pPr algn="ctr"/>
            <a:r>
              <a:rPr lang="en-US" altLang="zh-CN" sz="1600" baseline="30000" dirty="0">
                <a:solidFill>
                  <a:srgbClr val="1F4E79"/>
                </a:solidFill>
              </a:rPr>
              <a:t>1</a:t>
            </a:r>
            <a:r>
              <a:rPr lang="en-US" altLang="zh-CN" sz="1600" dirty="0">
                <a:solidFill>
                  <a:srgbClr val="1F4E79"/>
                </a:solidFill>
              </a:rPr>
              <a:t>Nanyang Technological University, Singapore</a:t>
            </a:r>
          </a:p>
          <a:p>
            <a:pPr algn="ctr"/>
            <a:r>
              <a:rPr lang="en-US" altLang="zh-CN" sz="1600" baseline="30000" dirty="0">
                <a:solidFill>
                  <a:srgbClr val="1F4E79"/>
                </a:solidFill>
              </a:rPr>
              <a:t>2</a:t>
            </a:r>
            <a:r>
              <a:rPr lang="en-US" altLang="zh-CN" sz="1600" dirty="0">
                <a:solidFill>
                  <a:srgbClr val="1F4E79"/>
                </a:solidFill>
              </a:rPr>
              <a:t>ZhuiYi Technology, Shenzhen, China,</a:t>
            </a:r>
            <a:r>
              <a:rPr lang="en-US" altLang="zh-CN" sz="1600" baseline="30000" dirty="0">
                <a:solidFill>
                  <a:srgbClr val="1F4E79"/>
                </a:solidFill>
              </a:rPr>
              <a:t>3</a:t>
            </a:r>
            <a:r>
              <a:rPr lang="en-US" altLang="zh-CN" sz="1600" dirty="0">
                <a:solidFill>
                  <a:srgbClr val="1F4E79"/>
                </a:solidFill>
              </a:rPr>
              <a:t>NVIDIA AI Tech Center</a:t>
            </a:r>
          </a:p>
          <a:p>
            <a:pPr algn="ctr"/>
            <a:r>
              <a:rPr lang="en-US" altLang="zh-CN" sz="1600" dirty="0">
                <a:solidFill>
                  <a:srgbClr val="1F4E79"/>
                </a:solidFill>
              </a:rPr>
              <a:t>{pli006,peixiang001,ekzmao}@ntu.edu.sg, {</a:t>
            </a:r>
            <a:r>
              <a:rPr lang="en-US" altLang="zh-CN" sz="1600" dirty="0" err="1">
                <a:solidFill>
                  <a:srgbClr val="1F4E79"/>
                </a:solidFill>
              </a:rPr>
              <a:t>ethanwang,ryan,glenliu</a:t>
            </a:r>
            <a:r>
              <a:rPr lang="en-US" altLang="zh-CN" sz="1600" dirty="0">
                <a:solidFill>
                  <a:srgbClr val="1F4E79"/>
                </a:solidFill>
              </a:rPr>
              <a:t>}@wezhuiyi.com, {</a:t>
            </a:r>
            <a:r>
              <a:rPr lang="en-US" altLang="zh-CN" sz="1600" dirty="0" err="1">
                <a:solidFill>
                  <a:srgbClr val="1F4E79"/>
                </a:solidFill>
              </a:rPr>
              <a:t>jianxiongy,ssee</a:t>
            </a:r>
            <a:r>
              <a:rPr lang="en-US" altLang="zh-CN" sz="1600" dirty="0">
                <a:solidFill>
                  <a:srgbClr val="1F4E79"/>
                </a:solidFill>
              </a:rPr>
              <a:t>}@nvidia.com</a:t>
            </a: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2" y="1882842"/>
            <a:ext cx="10856458"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ACT: An Attentive Convolutional Transformer for Efficient Text Classification</a:t>
            </a:r>
          </a:p>
        </p:txBody>
      </p:sp>
      <p:sp>
        <p:nvSpPr>
          <p:cNvPr id="3" name="文本框 2"/>
          <p:cNvSpPr txBox="1"/>
          <p:nvPr/>
        </p:nvSpPr>
        <p:spPr>
          <a:xfrm>
            <a:off x="4785999"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2021.4.11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——AAAI2021</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6" name="文本框 5">
            <a:extLst>
              <a:ext uri="{FF2B5EF4-FFF2-40B4-BE49-F238E27FC236}">
                <a16:creationId xmlns:a16="http://schemas.microsoft.com/office/drawing/2014/main" id="{5AB86A4D-65AD-4390-8653-E7B456E1C615}"/>
              </a:ext>
            </a:extLst>
          </p:cNvPr>
          <p:cNvSpPr txBox="1"/>
          <p:nvPr/>
        </p:nvSpPr>
        <p:spPr>
          <a:xfrm>
            <a:off x="1694330" y="2632520"/>
            <a:ext cx="9143999" cy="923330"/>
          </a:xfrm>
          <a:prstGeom prst="rect">
            <a:avLst/>
          </a:prstGeom>
          <a:noFill/>
        </p:spPr>
        <p:txBody>
          <a:bodyPr wrap="square">
            <a:spAutoFit/>
          </a:bodyPr>
          <a:lstStyle/>
          <a:p>
            <a:pPr marL="285750" indent="-285750" algn="just">
              <a:buFont typeface="Arial" panose="020B0604020202020204" pitchFamily="34" charset="0"/>
              <a:buChar char="•"/>
            </a:pPr>
            <a:r>
              <a:rPr lang="zh-CN" altLang="en-US" dirty="0"/>
              <a:t>CNN is relatively </a:t>
            </a:r>
            <a:r>
              <a:rPr lang="zh-CN" altLang="en-US" dirty="0">
                <a:solidFill>
                  <a:srgbClr val="FF0000"/>
                </a:solidFill>
              </a:rPr>
              <a:t>weak </a:t>
            </a:r>
            <a:r>
              <a:rPr lang="zh-CN" altLang="en-US" dirty="0"/>
              <a:t>in capturing </a:t>
            </a:r>
            <a:r>
              <a:rPr lang="zh-CN" altLang="en-US" dirty="0">
                <a:solidFill>
                  <a:srgbClr val="FF0000"/>
                </a:solidFill>
              </a:rPr>
              <a:t>sequential information</a:t>
            </a:r>
            <a:r>
              <a:rPr lang="zh-CN" altLang="en-US" dirty="0"/>
              <a:t> and </a:t>
            </a:r>
            <a:r>
              <a:rPr lang="zh-CN" altLang="en-US" dirty="0">
                <a:solidFill>
                  <a:srgbClr val="FF0000"/>
                </a:solidFill>
              </a:rPr>
              <a:t>long-distance dependencies</a:t>
            </a:r>
            <a:r>
              <a:rPr lang="zh-CN" altLang="en-US" dirty="0"/>
              <a:t> because convolutional filters normally have small kernel sizes focusing </a:t>
            </a:r>
            <a:r>
              <a:rPr lang="zh-CN" altLang="en-US" dirty="0">
                <a:solidFill>
                  <a:srgbClr val="FF0000"/>
                </a:solidFill>
              </a:rPr>
              <a:t>only on local n-grams</a:t>
            </a:r>
            <a:r>
              <a:rPr lang="zh-CN" altLang="en-US" dirty="0"/>
              <a:t>, and the pooling operation results in </a:t>
            </a:r>
            <a:r>
              <a:rPr lang="zh-CN" altLang="en-US" dirty="0">
                <a:solidFill>
                  <a:srgbClr val="FF0000"/>
                </a:solidFill>
              </a:rPr>
              <a:t>loss of position information</a:t>
            </a:r>
            <a:r>
              <a:rPr lang="zh-CN" altLang="en-US" dirty="0"/>
              <a:t>.</a:t>
            </a:r>
          </a:p>
        </p:txBody>
      </p:sp>
      <p:sp>
        <p:nvSpPr>
          <p:cNvPr id="8" name="文本框 7">
            <a:extLst>
              <a:ext uri="{FF2B5EF4-FFF2-40B4-BE49-F238E27FC236}">
                <a16:creationId xmlns:a16="http://schemas.microsoft.com/office/drawing/2014/main" id="{97BFAFC0-D85F-43D5-9E5D-2B37C773568C}"/>
              </a:ext>
            </a:extLst>
          </p:cNvPr>
          <p:cNvSpPr txBox="1"/>
          <p:nvPr/>
        </p:nvSpPr>
        <p:spPr>
          <a:xfrm>
            <a:off x="1694329" y="4399453"/>
            <a:ext cx="8897199" cy="923330"/>
          </a:xfrm>
          <a:prstGeom prst="rect">
            <a:avLst/>
          </a:prstGeom>
          <a:noFill/>
        </p:spPr>
        <p:txBody>
          <a:bodyPr wrap="square">
            <a:spAutoFit/>
          </a:bodyPr>
          <a:lstStyle/>
          <a:p>
            <a:pPr marL="285750" indent="-285750" algn="just">
              <a:buFont typeface="Arial" panose="020B0604020202020204" pitchFamily="34" charset="0"/>
              <a:buChar char="•"/>
            </a:pPr>
            <a:r>
              <a:rPr lang="zh-CN" altLang="en-US" dirty="0"/>
              <a:t>since self-attention takes into account all the elements with a weighted averaging operation that disperses the attention distribution, Transformer may overlook the </a:t>
            </a:r>
            <a:r>
              <a:rPr lang="zh-CN" altLang="en-US" dirty="0">
                <a:solidFill>
                  <a:srgbClr val="FF0000"/>
                </a:solidFill>
              </a:rPr>
              <a:t>relation of neighboring elements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FA482543-440F-4880-933F-46D41E9CBB18}"/>
              </a:ext>
            </a:extLst>
          </p:cNvPr>
          <p:cNvPicPr>
            <a:picLocks noChangeAspect="1"/>
          </p:cNvPicPr>
          <p:nvPr/>
        </p:nvPicPr>
        <p:blipFill>
          <a:blip r:embed="rId3"/>
          <a:stretch>
            <a:fillRect/>
          </a:stretch>
        </p:blipFill>
        <p:spPr>
          <a:xfrm>
            <a:off x="1172583" y="1348531"/>
            <a:ext cx="9846833" cy="52964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5241850" y="1594680"/>
            <a:ext cx="3137397" cy="369332"/>
          </a:xfrm>
          <a:prstGeom prst="rect">
            <a:avLst/>
          </a:prstGeom>
        </p:spPr>
        <p:txBody>
          <a:bodyPr wrap="none">
            <a:spAutoFit/>
          </a:bodyPr>
          <a:lstStyle/>
          <a:p>
            <a:r>
              <a:rPr lang="en-US" altLang="zh-CN" b="1" dirty="0">
                <a:solidFill>
                  <a:srgbClr val="FF0000"/>
                </a:solidFill>
              </a:rPr>
              <a:t>Local feature representation</a:t>
            </a:r>
            <a:endParaRPr lang="zh-CN" altLang="en-US" b="1" dirty="0">
              <a:solidFill>
                <a:srgbClr val="FF0000"/>
              </a:solidFill>
            </a:endParaRP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CF567E2-374F-4FD4-A1E1-B38624168B39}"/>
                  </a:ext>
                </a:extLst>
              </p:cNvPr>
              <p:cNvSpPr/>
              <p:nvPr/>
            </p:nvSpPr>
            <p:spPr>
              <a:xfrm>
                <a:off x="4788945" y="2096196"/>
                <a:ext cx="7241130" cy="605871"/>
              </a:xfrm>
              <a:prstGeom prst="rect">
                <a:avLst/>
              </a:prstGeom>
            </p:spPr>
            <p:txBody>
              <a:bodyPr wrap="square">
                <a:spAutoFit/>
              </a:bodyPr>
              <a:lstStyle/>
              <a:p>
                <a:pPr algn="just"/>
                <a:r>
                  <a:rPr lang="en-US" altLang="zh-CN" sz="1600" dirty="0"/>
                  <a:t>Given a text input </a:t>
                </a:r>
                <a14:m>
                  <m:oMath xmlns:m="http://schemas.openxmlformats.org/officeDocument/2006/math">
                    <m:r>
                      <a:rPr lang="en-US" altLang="zh-CN" sz="1600" i="1" dirty="0" smtClean="0">
                        <a:latin typeface="Cambria Math" panose="02040503050406030204" pitchFamily="18" charset="0"/>
                      </a:rPr>
                      <m:t>𝑡</m:t>
                    </m:r>
                    <m:r>
                      <a:rPr lang="en-US" altLang="zh-CN" sz="1600" i="1" dirty="0" smtClean="0">
                        <a:latin typeface="Cambria Math" panose="02040503050406030204" pitchFamily="18" charset="0"/>
                      </a:rPr>
                      <m:t> =[</m:t>
                    </m:r>
                    <m:r>
                      <a:rPr lang="en-US" altLang="zh-CN" sz="1600" i="1" dirty="0">
                        <a:latin typeface="Cambria Math" panose="02040503050406030204" pitchFamily="18" charset="0"/>
                      </a:rPr>
                      <m:t>𝑡</m:t>
                    </m:r>
                    <m:r>
                      <a:rPr lang="en-US" altLang="zh-CN" sz="1600" i="1" baseline="-25000" dirty="0">
                        <a:latin typeface="Cambria Math" panose="02040503050406030204" pitchFamily="18" charset="0"/>
                      </a:rPr>
                      <m:t>1</m:t>
                    </m:r>
                    <m:r>
                      <a:rPr lang="en-US" altLang="zh-CN" sz="1600" i="1" dirty="0">
                        <a:latin typeface="Cambria Math" panose="02040503050406030204" pitchFamily="18" charset="0"/>
                      </a:rPr>
                      <m:t>, </m:t>
                    </m:r>
                    <m:r>
                      <a:rPr lang="en-US" altLang="zh-CN" sz="1600" i="1" dirty="0">
                        <a:latin typeface="Cambria Math" panose="02040503050406030204" pitchFamily="18" charset="0"/>
                      </a:rPr>
                      <m:t>𝑡</m:t>
                    </m:r>
                    <m:r>
                      <a:rPr lang="en-US" altLang="zh-CN" sz="1600" i="1" baseline="-25000" dirty="0">
                        <a:latin typeface="Cambria Math" panose="02040503050406030204" pitchFamily="18" charset="0"/>
                      </a:rPr>
                      <m:t>2</m:t>
                    </m:r>
                    <m:r>
                      <a:rPr lang="en-US" altLang="zh-CN" sz="1600" i="1" dirty="0">
                        <a:latin typeface="Cambria Math" panose="02040503050406030204" pitchFamily="18" charset="0"/>
                      </a:rPr>
                      <m:t>, …, </m:t>
                    </m:r>
                    <m:r>
                      <a:rPr lang="en-US" altLang="zh-CN" sz="1600" i="1" dirty="0" err="1">
                        <a:latin typeface="Cambria Math" panose="02040503050406030204" pitchFamily="18" charset="0"/>
                      </a:rPr>
                      <m:t>𝑡</m:t>
                    </m:r>
                    <m:r>
                      <a:rPr lang="en-US" altLang="zh-CN" sz="1600" i="1" baseline="-25000" dirty="0" err="1">
                        <a:latin typeface="Cambria Math" panose="02040503050406030204" pitchFamily="18" charset="0"/>
                      </a:rPr>
                      <m:t>𝑙</m:t>
                    </m:r>
                    <m:r>
                      <a:rPr lang="en-US" altLang="zh-CN" sz="1600" i="1" dirty="0" smtClean="0">
                        <a:latin typeface="Cambria Math" panose="02040503050406030204" pitchFamily="18" charset="0"/>
                      </a:rPr>
                      <m:t>] </m:t>
                    </m:r>
                  </m:oMath>
                </a14:m>
                <a:r>
                  <a:rPr lang="en-US" altLang="zh-CN" sz="1600" dirty="0"/>
                  <a:t>, we first represent each word token </a:t>
                </a:r>
                <a14:m>
                  <m:oMath xmlns:m="http://schemas.openxmlformats.org/officeDocument/2006/math">
                    <m:r>
                      <a:rPr lang="en-US" altLang="zh-CN" sz="1600" i="1" dirty="0" smtClean="0">
                        <a:latin typeface="Cambria Math" panose="02040503050406030204" pitchFamily="18" charset="0"/>
                      </a:rPr>
                      <m:t>𝑡</m:t>
                    </m:r>
                    <m:r>
                      <a:rPr lang="en-US" altLang="zh-CN" sz="1600" i="1" baseline="-25000" dirty="0" err="1" smtClean="0">
                        <a:latin typeface="Cambria Math" panose="02040503050406030204" pitchFamily="18" charset="0"/>
                      </a:rPr>
                      <m:t>𝑖</m:t>
                    </m:r>
                    <m:r>
                      <a:rPr lang="en-US" altLang="zh-CN" sz="1600" i="1" dirty="0" smtClean="0">
                        <a:latin typeface="Cambria Math" panose="02040503050406030204" pitchFamily="18" charset="0"/>
                      </a:rPr>
                      <m:t> </m:t>
                    </m:r>
                  </m:oMath>
                </a14:m>
                <a:r>
                  <a:rPr lang="en-US" altLang="zh-CN" sz="1600" dirty="0"/>
                  <a:t>as word embedding </a:t>
                </a:r>
                <a14:m>
                  <m:oMath xmlns:m="http://schemas.openxmlformats.org/officeDocument/2006/math">
                    <m:r>
                      <a:rPr lang="en-US" altLang="zh-CN" sz="1600" i="1" dirty="0" smtClean="0">
                        <a:latin typeface="Cambria Math" panose="02040503050406030204" pitchFamily="18" charset="0"/>
                      </a:rPr>
                      <m:t>𝑞</m:t>
                    </m:r>
                    <m:r>
                      <a:rPr lang="en-US" altLang="zh-CN" sz="1600" i="1" baseline="-25000" dirty="0" smtClean="0">
                        <a:latin typeface="Cambria Math" panose="02040503050406030204" pitchFamily="18" charset="0"/>
                      </a:rPr>
                      <m:t>𝑖</m:t>
                    </m:r>
                    <m:r>
                      <a:rPr lang="zh-CN" altLang="en-US" sz="1600" i="1" dirty="0">
                        <a:latin typeface="Cambria Math" panose="02040503050406030204" pitchFamily="18" charset="0"/>
                      </a:rPr>
                      <m:t>∈</m:t>
                    </m:r>
                    <m:sSup>
                      <m:sSupPr>
                        <m:ctrlPr>
                          <a:rPr lang="en-US" altLang="zh-CN" sz="1600" i="1" dirty="0" smtClean="0">
                            <a:latin typeface="Cambria Math" panose="02040503050406030204" pitchFamily="18" charset="0"/>
                          </a:rPr>
                        </m:ctrlPr>
                      </m:sSupPr>
                      <m:e>
                        <m:r>
                          <m:rPr>
                            <m:sty m:val="p"/>
                          </m:rPr>
                          <a:rPr lang="en-US" altLang="zh-CN" sz="1600" i="1" dirty="0">
                            <a:latin typeface="Cambria Math" panose="02040503050406030204" pitchFamily="18" charset="0"/>
                          </a:rPr>
                          <m:t>R</m:t>
                        </m:r>
                      </m:e>
                      <m:sup>
                        <m:r>
                          <m:rPr>
                            <m:sty m:val="p"/>
                          </m:rPr>
                          <a:rPr lang="en-US" altLang="zh-CN" sz="1600" i="1" dirty="0">
                            <a:latin typeface="Cambria Math" panose="02040503050406030204" pitchFamily="18" charset="0"/>
                          </a:rPr>
                          <m:t>dw</m:t>
                        </m:r>
                      </m:sup>
                    </m:sSup>
                    <m:r>
                      <a:rPr lang="zh-CN" altLang="en-US" sz="1600" i="1" dirty="0" smtClean="0">
                        <a:latin typeface="Cambria Math" panose="02040503050406030204" pitchFamily="18" charset="0"/>
                      </a:rPr>
                      <m:t> </m:t>
                    </m:r>
                  </m:oMath>
                </a14:m>
                <a:r>
                  <a:rPr lang="en-US" altLang="zh-CN" sz="1600" dirty="0"/>
                  <a:t>and obtain the input embeddings </a:t>
                </a:r>
                <a14:m>
                  <m:oMath xmlns:m="http://schemas.openxmlformats.org/officeDocument/2006/math">
                    <m:r>
                      <a:rPr lang="en-US" altLang="zh-CN" sz="1600" i="1" dirty="0" smtClean="0">
                        <a:latin typeface="Cambria Math" panose="02040503050406030204" pitchFamily="18" charset="0"/>
                      </a:rPr>
                      <m:t>𝑄</m:t>
                    </m:r>
                    <m:r>
                      <a:rPr lang="en-US" altLang="zh-CN" sz="1600" i="1" dirty="0" smtClean="0">
                        <a:latin typeface="Cambria Math" panose="02040503050406030204" pitchFamily="18" charset="0"/>
                      </a:rPr>
                      <m:t> = [</m:t>
                    </m:r>
                    <m:r>
                      <a:rPr lang="en-US" altLang="zh-CN" sz="1600" i="1" dirty="0">
                        <a:latin typeface="Cambria Math" panose="02040503050406030204" pitchFamily="18" charset="0"/>
                      </a:rPr>
                      <m:t>𝑞</m:t>
                    </m:r>
                    <m:r>
                      <a:rPr lang="en-US" altLang="zh-CN" sz="1600" i="1" baseline="-25000" dirty="0">
                        <a:latin typeface="Cambria Math" panose="02040503050406030204" pitchFamily="18" charset="0"/>
                      </a:rPr>
                      <m:t>1</m:t>
                    </m:r>
                    <m:r>
                      <a:rPr lang="en-US" altLang="zh-CN" sz="1600" i="1" dirty="0">
                        <a:latin typeface="Cambria Math" panose="02040503050406030204" pitchFamily="18" charset="0"/>
                      </a:rPr>
                      <m:t>,</m:t>
                    </m:r>
                    <m:r>
                      <a:rPr lang="en-US" altLang="zh-CN" sz="1600" i="1" dirty="0">
                        <a:latin typeface="Cambria Math" panose="02040503050406030204" pitchFamily="18" charset="0"/>
                      </a:rPr>
                      <m:t>𝑞</m:t>
                    </m:r>
                    <m:r>
                      <a:rPr lang="en-US" altLang="zh-CN" sz="1600" i="1" baseline="-25000" dirty="0">
                        <a:latin typeface="Cambria Math" panose="02040503050406030204" pitchFamily="18" charset="0"/>
                      </a:rPr>
                      <m:t>2</m:t>
                    </m:r>
                    <m:r>
                      <a:rPr lang="en-US" altLang="zh-CN" sz="1600" i="1" dirty="0">
                        <a:latin typeface="Cambria Math" panose="02040503050406030204" pitchFamily="18" charset="0"/>
                      </a:rPr>
                      <m:t>, …,</m:t>
                    </m:r>
                    <m:r>
                      <a:rPr lang="en-US" altLang="zh-CN" sz="1600" i="1" dirty="0" err="1">
                        <a:latin typeface="Cambria Math" panose="02040503050406030204" pitchFamily="18" charset="0"/>
                      </a:rPr>
                      <m:t>𝑞</m:t>
                    </m:r>
                    <m:r>
                      <a:rPr lang="en-US" altLang="zh-CN" sz="1600" i="1" baseline="-25000" dirty="0" err="1">
                        <a:latin typeface="Cambria Math" panose="02040503050406030204" pitchFamily="18" charset="0"/>
                      </a:rPr>
                      <m:t>𝑙</m:t>
                    </m:r>
                    <m:r>
                      <a:rPr lang="en-US" altLang="zh-CN" sz="1600" i="1" dirty="0">
                        <a:latin typeface="Cambria Math" panose="02040503050406030204" pitchFamily="18" charset="0"/>
                      </a:rPr>
                      <m:t>]</m:t>
                    </m:r>
                  </m:oMath>
                </a14:m>
                <a:endParaRPr lang="zh-CN" altLang="en-US" sz="1600" dirty="0"/>
              </a:p>
            </p:txBody>
          </p:sp>
        </mc:Choice>
        <mc:Fallback xmlns="">
          <p:sp>
            <p:nvSpPr>
              <p:cNvPr id="8" name="矩形 7">
                <a:extLst>
                  <a:ext uri="{FF2B5EF4-FFF2-40B4-BE49-F238E27FC236}">
                    <a16:creationId xmlns:a16="http://schemas.microsoft.com/office/drawing/2014/main" id="{8CF567E2-374F-4FD4-A1E1-B38624168B39}"/>
                  </a:ext>
                </a:extLst>
              </p:cNvPr>
              <p:cNvSpPr>
                <a:spLocks noRot="1" noChangeAspect="1" noMove="1" noResize="1" noEditPoints="1" noAdjustHandles="1" noChangeArrowheads="1" noChangeShapeType="1" noTextEdit="1"/>
              </p:cNvSpPr>
              <p:nvPr/>
            </p:nvSpPr>
            <p:spPr>
              <a:xfrm>
                <a:off x="4788945" y="2096196"/>
                <a:ext cx="7241130" cy="605871"/>
              </a:xfrm>
              <a:prstGeom prst="rect">
                <a:avLst/>
              </a:prstGeom>
              <a:blipFill>
                <a:blip r:embed="rId3"/>
                <a:stretch>
                  <a:fillRect l="-505" t="-3030" r="-505" b="-1111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29F9B5E8-9DC4-4A56-9D98-6F2ECB56C7A2}"/>
              </a:ext>
            </a:extLst>
          </p:cNvPr>
          <p:cNvPicPr>
            <a:picLocks noChangeAspect="1"/>
          </p:cNvPicPr>
          <p:nvPr/>
        </p:nvPicPr>
        <p:blipFill rotWithShape="1">
          <a:blip r:embed="rId4"/>
          <a:srcRect l="11089" r="8991"/>
          <a:stretch/>
        </p:blipFill>
        <p:spPr>
          <a:xfrm>
            <a:off x="75304" y="1595525"/>
            <a:ext cx="4803289" cy="5203307"/>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5BD6EA8-F14B-4289-9E42-2151412E20EB}"/>
                  </a:ext>
                </a:extLst>
              </p:cNvPr>
              <p:cNvSpPr txBox="1"/>
              <p:nvPr/>
            </p:nvSpPr>
            <p:spPr>
              <a:xfrm>
                <a:off x="4788944" y="3081927"/>
                <a:ext cx="7241130" cy="835422"/>
              </a:xfrm>
              <a:prstGeom prst="rect">
                <a:avLst/>
              </a:prstGeom>
              <a:noFill/>
            </p:spPr>
            <p:txBody>
              <a:bodyPr wrap="square">
                <a:spAutoFit/>
              </a:bodyPr>
              <a:lstStyle/>
              <a:p>
                <a:pPr algn="just"/>
                <a:r>
                  <a:rPr lang="zh-CN" altLang="en-US" sz="1600" dirty="0"/>
                  <a:t>Then, n-gram convolution over input embeddings </a:t>
                </a:r>
                <a14:m>
                  <m:oMath xmlns:m="http://schemas.openxmlformats.org/officeDocument/2006/math">
                    <m:r>
                      <a:rPr lang="zh-CN" altLang="en-US" sz="1600" i="1" dirty="0" smtClean="0">
                        <a:latin typeface="Cambria Math" panose="02040503050406030204" pitchFamily="18" charset="0"/>
                      </a:rPr>
                      <m:t>𝑄</m:t>
                    </m:r>
                  </m:oMath>
                </a14:m>
                <a:r>
                  <a:rPr lang="zh-CN" altLang="en-US" sz="1600" dirty="0"/>
                  <a:t> is performed using convolutional filters </a:t>
                </a:r>
                <a14:m>
                  <m:oMath xmlns:m="http://schemas.openxmlformats.org/officeDocument/2006/math">
                    <m:r>
                      <a:rPr lang="zh-CN" altLang="en-US" sz="1600" i="1" dirty="0" smtClean="0">
                        <a:latin typeface="Cambria Math" panose="02040503050406030204" pitchFamily="18" charset="0"/>
                      </a:rPr>
                      <m:t>𝐹</m:t>
                    </m:r>
                    <m:r>
                      <a:rPr lang="zh-CN" altLang="en-US" sz="1600" i="1" dirty="0" smtClean="0">
                        <a:latin typeface="Cambria Math" panose="02040503050406030204" pitchFamily="18" charset="0"/>
                      </a:rPr>
                      <m:t> = [</m:t>
                    </m:r>
                    <m:r>
                      <a:rPr lang="zh-CN" altLang="en-US" sz="1600" i="1" dirty="0" smtClean="0">
                        <a:latin typeface="Cambria Math" panose="02040503050406030204" pitchFamily="18" charset="0"/>
                      </a:rPr>
                      <m:t>𝑓</m:t>
                    </m:r>
                    <m:r>
                      <a:rPr lang="zh-CN" altLang="en-US" sz="1600" i="1" baseline="-25000" dirty="0">
                        <a:latin typeface="Cambria Math" panose="02040503050406030204" pitchFamily="18" charset="0"/>
                      </a:rPr>
                      <m:t>1</m:t>
                    </m:r>
                    <m:r>
                      <a:rPr lang="zh-CN" altLang="en-US" sz="1600" i="1" dirty="0">
                        <a:latin typeface="Cambria Math" panose="02040503050406030204" pitchFamily="18" charset="0"/>
                      </a:rPr>
                      <m:t>,</m:t>
                    </m:r>
                    <m:r>
                      <a:rPr lang="zh-CN" altLang="en-US" sz="1600" i="1" dirty="0">
                        <a:latin typeface="Cambria Math" panose="02040503050406030204" pitchFamily="18" charset="0"/>
                      </a:rPr>
                      <m:t>𝑓</m:t>
                    </m:r>
                    <m:r>
                      <a:rPr lang="zh-CN" altLang="en-US" sz="1600" i="1" baseline="-25000" dirty="0">
                        <a:latin typeface="Cambria Math" panose="02040503050406030204" pitchFamily="18" charset="0"/>
                      </a:rPr>
                      <m:t>2</m:t>
                    </m:r>
                    <m:r>
                      <a:rPr lang="zh-CN" altLang="en-US" sz="1600" i="1" dirty="0">
                        <a:latin typeface="Cambria Math" panose="02040503050406030204" pitchFamily="18" charset="0"/>
                      </a:rPr>
                      <m:t>, …,</m:t>
                    </m:r>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𝑓</m:t>
                        </m:r>
                      </m:e>
                      <m:sub>
                        <m:r>
                          <a:rPr lang="en-US" altLang="zh-CN" sz="1600" b="0" i="1" dirty="0" smtClean="0">
                            <a:latin typeface="Cambria Math" panose="02040503050406030204" pitchFamily="18" charset="0"/>
                          </a:rPr>
                          <m:t>𝑚</m:t>
                        </m:r>
                      </m:sub>
                    </m:sSub>
                    <m:r>
                      <a:rPr lang="zh-CN" altLang="en-US" sz="1600" i="1" dirty="0">
                        <a:latin typeface="Cambria Math" panose="02040503050406030204" pitchFamily="18" charset="0"/>
                      </a:rPr>
                      <m:t>]</m:t>
                    </m:r>
                  </m:oMath>
                </a14:m>
                <a:r>
                  <a:rPr lang="zh-CN" altLang="en-US" sz="1600" i="0" dirty="0">
                    <a:latin typeface="+mj-lt"/>
                  </a:rPr>
                  <a:t>,</a:t>
                </a:r>
                <a14:m>
                  <m:oMath xmlns:m="http://schemas.openxmlformats.org/officeDocument/2006/math">
                    <m:r>
                      <a:rPr lang="zh-CN" altLang="en-US" sz="1600" i="1" dirty="0">
                        <a:latin typeface="Cambria Math" panose="02040503050406030204" pitchFamily="18" charset="0"/>
                      </a:rPr>
                      <m:t> </m:t>
                    </m:r>
                  </m:oMath>
                </a14:m>
                <a:r>
                  <a:rPr lang="zh-CN" altLang="en-US" sz="1600" dirty="0"/>
                  <a:t>where </a:t>
                </a:r>
                <a14:m>
                  <m:oMath xmlns:m="http://schemas.openxmlformats.org/officeDocument/2006/math">
                    <m:r>
                      <a:rPr lang="zh-CN" altLang="en-US" sz="1600" i="1" dirty="0" smtClean="0">
                        <a:latin typeface="Cambria Math" panose="02040503050406030204" pitchFamily="18" charset="0"/>
                      </a:rPr>
                      <m:t>𝑓</m:t>
                    </m:r>
                    <m:r>
                      <a:rPr lang="zh-CN" altLang="en-US" sz="1600" i="1" baseline="-25000" dirty="0">
                        <a:latin typeface="Cambria Math" panose="02040503050406030204" pitchFamily="18" charset="0"/>
                      </a:rPr>
                      <m:t>𝑖</m:t>
                    </m:r>
                    <m:r>
                      <a:rPr lang="zh-CN" altLang="en-US" sz="1600" i="1" dirty="0">
                        <a:latin typeface="Cambria Math" panose="02040503050406030204" pitchFamily="18" charset="0"/>
                      </a:rPr>
                      <m:t>∈ </m:t>
                    </m:r>
                    <m:r>
                      <a:rPr lang="zh-CN" altLang="en-US" sz="1600" i="1" dirty="0" smtClean="0">
                        <a:latin typeface="Cambria Math" panose="02040503050406030204" pitchFamily="18" charset="0"/>
                      </a:rPr>
                      <m:t>𝑅</m:t>
                    </m:r>
                    <m:r>
                      <a:rPr lang="zh-CN" altLang="en-US" sz="1600" i="1" baseline="30000" dirty="0" smtClean="0">
                        <a:latin typeface="Cambria Math" panose="02040503050406030204" pitchFamily="18" charset="0"/>
                      </a:rPr>
                      <m:t>𝑛𝑑𝑤</m:t>
                    </m:r>
                    <m:r>
                      <a:rPr lang="zh-CN" altLang="en-US" sz="1600" i="1" dirty="0" smtClean="0">
                        <a:latin typeface="Cambria Math" panose="02040503050406030204" pitchFamily="18" charset="0"/>
                      </a:rPr>
                      <m:t> </m:t>
                    </m:r>
                  </m:oMath>
                </a14:m>
                <a:r>
                  <a:rPr lang="zh-CN" altLang="en-US" sz="1600" dirty="0"/>
                  <a:t>and </a:t>
                </a:r>
                <a14:m>
                  <m:oMath xmlns:m="http://schemas.openxmlformats.org/officeDocument/2006/math">
                    <m:r>
                      <a:rPr lang="zh-CN" altLang="en-US" sz="1600" i="1" dirty="0" smtClean="0">
                        <a:latin typeface="Cambria Math" panose="02040503050406030204" pitchFamily="18" charset="0"/>
                      </a:rPr>
                      <m:t>𝑛</m:t>
                    </m:r>
                  </m:oMath>
                </a14:m>
                <a:r>
                  <a:rPr lang="zh-CN" altLang="en-US" sz="1600" dirty="0"/>
                  <a:t> is the convolution kernel size. </a:t>
                </a:r>
                <a:r>
                  <a:rPr lang="en-US" altLang="zh-CN" sz="1600" dirty="0"/>
                  <a:t>A feature map matrix </a:t>
                </a:r>
                <a14:m>
                  <m:oMath xmlns:m="http://schemas.openxmlformats.org/officeDocument/2006/math">
                    <m:r>
                      <a:rPr lang="en-US" altLang="zh-CN" sz="1600" i="1" dirty="0" smtClean="0">
                        <a:latin typeface="Cambria Math" panose="02040503050406030204" pitchFamily="18" charset="0"/>
                      </a:rPr>
                      <m:t>𝑀</m:t>
                    </m:r>
                    <m:r>
                      <a:rPr lang="en-US" altLang="zh-CN" sz="1600" i="1" dirty="0" smtClean="0">
                        <a:latin typeface="Cambria Math" panose="02040503050406030204" pitchFamily="18" charset="0"/>
                      </a:rPr>
                      <m:t> ∈ </m:t>
                    </m:r>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𝑅</m:t>
                        </m:r>
                      </m:e>
                      <m:sup>
                        <m:r>
                          <a:rPr lang="en-US" altLang="zh-CN" sz="1600" b="0" i="1" dirty="0" smtClean="0">
                            <a:latin typeface="Cambria Math" panose="02040503050406030204" pitchFamily="18" charset="0"/>
                          </a:rPr>
                          <m:t>𝑚</m:t>
                        </m:r>
                        <m:r>
                          <a:rPr lang="en-US" altLang="zh-CN" sz="1600" b="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𝑙</m:t>
                        </m:r>
                      </m:sup>
                    </m:sSup>
                    <m:r>
                      <a:rPr lang="en-US" altLang="zh-CN" sz="1600" b="0" i="1" dirty="0" smtClean="0">
                        <a:latin typeface="Cambria Math" panose="02040503050406030204" pitchFamily="18" charset="0"/>
                      </a:rPr>
                      <m:t> </m:t>
                    </m:r>
                  </m:oMath>
                </a14:m>
                <a:r>
                  <a:rPr lang="en-US" altLang="zh-CN" sz="1600" i="0" dirty="0">
                    <a:latin typeface="+mj-lt"/>
                  </a:rPr>
                  <a:t>is</a:t>
                </a:r>
                <a14:m>
                  <m:oMath xmlns:m="http://schemas.openxmlformats.org/officeDocument/2006/math">
                    <m:r>
                      <a:rPr lang="en-US" altLang="zh-CN" sz="1600" i="1" dirty="0">
                        <a:latin typeface="Cambria Math" panose="02040503050406030204" pitchFamily="18" charset="0"/>
                      </a:rPr>
                      <m:t> </m:t>
                    </m:r>
                  </m:oMath>
                </a14:m>
                <a:r>
                  <a:rPr lang="en-US" altLang="zh-CN" sz="1600" dirty="0"/>
                  <a:t>generated as follows:</a:t>
                </a:r>
                <a:endParaRPr lang="zh-CN" altLang="en-US" sz="1600" dirty="0"/>
              </a:p>
            </p:txBody>
          </p:sp>
        </mc:Choice>
        <mc:Fallback xmlns="">
          <p:sp>
            <p:nvSpPr>
              <p:cNvPr id="17" name="文本框 16">
                <a:extLst>
                  <a:ext uri="{FF2B5EF4-FFF2-40B4-BE49-F238E27FC236}">
                    <a16:creationId xmlns:a16="http://schemas.microsoft.com/office/drawing/2014/main" id="{35BD6EA8-F14B-4289-9E42-2151412E20EB}"/>
                  </a:ext>
                </a:extLst>
              </p:cNvPr>
              <p:cNvSpPr txBox="1">
                <a:spLocks noRot="1" noChangeAspect="1" noMove="1" noResize="1" noEditPoints="1" noAdjustHandles="1" noChangeArrowheads="1" noChangeShapeType="1" noTextEdit="1"/>
              </p:cNvSpPr>
              <p:nvPr/>
            </p:nvSpPr>
            <p:spPr>
              <a:xfrm>
                <a:off x="4788944" y="3081927"/>
                <a:ext cx="7241130" cy="835422"/>
              </a:xfrm>
              <a:prstGeom prst="rect">
                <a:avLst/>
              </a:prstGeom>
              <a:blipFill>
                <a:blip r:embed="rId5"/>
                <a:stretch>
                  <a:fillRect l="-505" t="-2190" r="-505" b="-8759"/>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6D23D338-0A13-43B5-8850-63CA87D01109}"/>
              </a:ext>
            </a:extLst>
          </p:cNvPr>
          <p:cNvPicPr>
            <a:picLocks noChangeAspect="1"/>
          </p:cNvPicPr>
          <p:nvPr/>
        </p:nvPicPr>
        <p:blipFill>
          <a:blip r:embed="rId6"/>
          <a:stretch>
            <a:fillRect/>
          </a:stretch>
        </p:blipFill>
        <p:spPr>
          <a:xfrm>
            <a:off x="7100474" y="3984685"/>
            <a:ext cx="3199736" cy="408347"/>
          </a:xfrm>
          <a:prstGeom prst="rect">
            <a:avLst/>
          </a:prstGeom>
        </p:spPr>
      </p:pic>
      <p:pic>
        <p:nvPicPr>
          <p:cNvPr id="19" name="图片 18">
            <a:extLst>
              <a:ext uri="{FF2B5EF4-FFF2-40B4-BE49-F238E27FC236}">
                <a16:creationId xmlns:a16="http://schemas.microsoft.com/office/drawing/2014/main" id="{6973910C-906D-4707-A75C-DF4C9104D494}"/>
              </a:ext>
            </a:extLst>
          </p:cNvPr>
          <p:cNvPicPr>
            <a:picLocks noChangeAspect="1"/>
          </p:cNvPicPr>
          <p:nvPr/>
        </p:nvPicPr>
        <p:blipFill>
          <a:blip r:embed="rId7"/>
          <a:stretch>
            <a:fillRect/>
          </a:stretch>
        </p:blipFill>
        <p:spPr>
          <a:xfrm>
            <a:off x="6096000" y="4394548"/>
            <a:ext cx="4566495" cy="408940"/>
          </a:xfrm>
          <a:prstGeom prst="rect">
            <a:avLst/>
          </a:prstGeom>
        </p:spPr>
      </p:pic>
      <p:pic>
        <p:nvPicPr>
          <p:cNvPr id="21" name="图片 20">
            <a:extLst>
              <a:ext uri="{FF2B5EF4-FFF2-40B4-BE49-F238E27FC236}">
                <a16:creationId xmlns:a16="http://schemas.microsoft.com/office/drawing/2014/main" id="{A879A459-2709-4F2C-9BAB-EB43592127D5}"/>
              </a:ext>
            </a:extLst>
          </p:cNvPr>
          <p:cNvPicPr>
            <a:picLocks noChangeAspect="1"/>
          </p:cNvPicPr>
          <p:nvPr/>
        </p:nvPicPr>
        <p:blipFill>
          <a:blip r:embed="rId8"/>
          <a:stretch>
            <a:fillRect/>
          </a:stretch>
        </p:blipFill>
        <p:spPr>
          <a:xfrm>
            <a:off x="6612906" y="4779252"/>
            <a:ext cx="3808795" cy="410456"/>
          </a:xfrm>
          <a:prstGeom prst="rect">
            <a:avLst/>
          </a:prstGeom>
        </p:spPr>
      </p:pic>
      <p:sp>
        <p:nvSpPr>
          <p:cNvPr id="23" name="文本框 22">
            <a:extLst>
              <a:ext uri="{FF2B5EF4-FFF2-40B4-BE49-F238E27FC236}">
                <a16:creationId xmlns:a16="http://schemas.microsoft.com/office/drawing/2014/main" id="{4001784C-D401-412F-98D4-C51D586385D1}"/>
              </a:ext>
            </a:extLst>
          </p:cNvPr>
          <p:cNvSpPr txBox="1"/>
          <p:nvPr/>
        </p:nvSpPr>
        <p:spPr>
          <a:xfrm>
            <a:off x="5336856" y="5713959"/>
            <a:ext cx="6145306" cy="369332"/>
          </a:xfrm>
          <a:prstGeom prst="rect">
            <a:avLst/>
          </a:prstGeom>
          <a:noFill/>
        </p:spPr>
        <p:txBody>
          <a:bodyPr wrap="square">
            <a:spAutoFit/>
          </a:bodyPr>
          <a:lstStyle/>
          <a:p>
            <a:r>
              <a:rPr lang="zh-CN" altLang="en-US" b="1" dirty="0">
                <a:solidFill>
                  <a:srgbClr val="FF0000"/>
                </a:solidFill>
              </a:rPr>
              <a:t>Global feature representation</a:t>
            </a:r>
          </a:p>
        </p:txBody>
      </p:sp>
      <p:pic>
        <p:nvPicPr>
          <p:cNvPr id="25" name="图片 24">
            <a:extLst>
              <a:ext uri="{FF2B5EF4-FFF2-40B4-BE49-F238E27FC236}">
                <a16:creationId xmlns:a16="http://schemas.microsoft.com/office/drawing/2014/main" id="{5314688F-F149-4C53-98EC-F01022FE500D}"/>
              </a:ext>
            </a:extLst>
          </p:cNvPr>
          <p:cNvPicPr>
            <a:picLocks noChangeAspect="1"/>
          </p:cNvPicPr>
          <p:nvPr/>
        </p:nvPicPr>
        <p:blipFill>
          <a:blip r:embed="rId9"/>
          <a:stretch>
            <a:fillRect/>
          </a:stretch>
        </p:blipFill>
        <p:spPr>
          <a:xfrm>
            <a:off x="7101288" y="6100179"/>
            <a:ext cx="3320413" cy="386375"/>
          </a:xfrm>
          <a:prstGeom prst="rect">
            <a:avLst/>
          </a:prstGeo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7FF474D6-255F-4C33-B871-B811D9E7B543}"/>
                  </a:ext>
                </a:extLst>
              </p:cNvPr>
              <p:cNvSpPr txBox="1"/>
              <p:nvPr/>
            </p:nvSpPr>
            <p:spPr>
              <a:xfrm>
                <a:off x="5379907" y="5295925"/>
                <a:ext cx="7934774" cy="311817"/>
              </a:xfrm>
              <a:prstGeom prst="rect">
                <a:avLst/>
              </a:prstGeom>
              <a:noFill/>
            </p:spPr>
            <p:txBody>
              <a:bodyPr wrap="square">
                <a:spAutoFit/>
              </a:bodyPr>
              <a:lstStyle/>
              <a:p>
                <a:r>
                  <a:rPr lang="zh-CN" altLang="en-US" sz="1400" dirty="0"/>
                  <a:t>where </a:t>
                </a:r>
                <a14:m>
                  <m:oMath xmlns:m="http://schemas.openxmlformats.org/officeDocument/2006/math">
                    <m:r>
                      <a:rPr lang="zh-CN" altLang="en-US" sz="1400" i="1" dirty="0" smtClean="0">
                        <a:latin typeface="Cambria Math" panose="02040503050406030204" pitchFamily="18" charset="0"/>
                      </a:rPr>
                      <m:t>𝑂</m:t>
                    </m:r>
                    <m:r>
                      <a:rPr lang="zh-CN" altLang="en-US" sz="1400" i="1" dirty="0" smtClean="0">
                        <a:latin typeface="Cambria Math" panose="02040503050406030204" pitchFamily="18" charset="0"/>
                      </a:rPr>
                      <m:t> = [</m:t>
                    </m:r>
                    <m:r>
                      <a:rPr lang="zh-CN" altLang="en-US" sz="1400" i="1" dirty="0" smtClean="0">
                        <a:latin typeface="Cambria Math" panose="02040503050406030204" pitchFamily="18" charset="0"/>
                      </a:rPr>
                      <m:t>𝑜</m:t>
                    </m:r>
                    <m:r>
                      <a:rPr lang="zh-CN" altLang="en-US" sz="1400" i="1" baseline="-25000" dirty="0">
                        <a:latin typeface="Cambria Math" panose="02040503050406030204" pitchFamily="18" charset="0"/>
                      </a:rPr>
                      <m:t>1</m:t>
                    </m:r>
                    <m:r>
                      <a:rPr lang="zh-CN" altLang="en-US" sz="1400" i="1" dirty="0">
                        <a:latin typeface="Cambria Math" panose="02040503050406030204" pitchFamily="18" charset="0"/>
                      </a:rPr>
                      <m:t>,</m:t>
                    </m:r>
                    <m:r>
                      <a:rPr lang="zh-CN" altLang="en-US" sz="1400" i="1" dirty="0">
                        <a:latin typeface="Cambria Math" panose="02040503050406030204" pitchFamily="18" charset="0"/>
                      </a:rPr>
                      <m:t>𝑜</m:t>
                    </m:r>
                    <m:r>
                      <a:rPr lang="zh-CN" altLang="en-US" sz="1400" i="1" baseline="-25000" dirty="0">
                        <a:latin typeface="Cambria Math" panose="02040503050406030204" pitchFamily="18" charset="0"/>
                      </a:rPr>
                      <m:t>2</m:t>
                    </m:r>
                    <m:r>
                      <a:rPr lang="zh-CN" altLang="en-US" sz="1400" i="1" dirty="0">
                        <a:latin typeface="Cambria Math" panose="02040503050406030204" pitchFamily="18" charset="0"/>
                      </a:rPr>
                      <m:t>, …,</m:t>
                    </m:r>
                    <m:sSub>
                      <m:sSubPr>
                        <m:ctrlPr>
                          <a:rPr lang="en-US" altLang="zh-CN" sz="1400" i="1" dirty="0" smtClean="0">
                            <a:latin typeface="Cambria Math" panose="02040503050406030204" pitchFamily="18" charset="0"/>
                          </a:rPr>
                        </m:ctrlPr>
                      </m:sSubPr>
                      <m:e>
                        <m:r>
                          <m:rPr>
                            <m:sty m:val="p"/>
                          </m:rPr>
                          <a:rPr lang="en-US" altLang="zh-CN" sz="1400" i="1" dirty="0">
                            <a:latin typeface="Cambria Math" panose="02040503050406030204" pitchFamily="18" charset="0"/>
                          </a:rPr>
                          <m:t>o</m:t>
                        </m:r>
                      </m:e>
                      <m:sub>
                        <m:r>
                          <a:rPr lang="en-US" altLang="zh-CN" sz="1400" b="0" i="1" dirty="0" smtClean="0">
                            <a:latin typeface="Cambria Math" panose="02040503050406030204" pitchFamily="18" charset="0"/>
                          </a:rPr>
                          <m:t>𝑙</m:t>
                        </m:r>
                      </m:sub>
                    </m:sSub>
                    <m:r>
                      <a:rPr lang="zh-CN" altLang="en-US" sz="1400" i="1" dirty="0">
                        <a:latin typeface="Cambria Math" panose="02040503050406030204" pitchFamily="18" charset="0"/>
                      </a:rPr>
                      <m:t>] ∈ </m:t>
                    </m:r>
                    <m:sSup>
                      <m:sSupPr>
                        <m:ctrlPr>
                          <a:rPr lang="en-US" altLang="zh-CN" sz="1400" i="1" dirty="0" smtClean="0">
                            <a:latin typeface="Cambria Math" panose="02040503050406030204" pitchFamily="18" charset="0"/>
                          </a:rPr>
                        </m:ctrlPr>
                      </m:sSupPr>
                      <m:e>
                        <m:r>
                          <a:rPr lang="en-US" altLang="zh-CN" sz="1400" b="0" i="1" dirty="0" smtClean="0">
                            <a:latin typeface="Cambria Math" panose="02040503050406030204" pitchFamily="18" charset="0"/>
                          </a:rPr>
                          <m:t>𝑅</m:t>
                        </m:r>
                      </m:e>
                      <m:sup>
                        <m:r>
                          <a:rPr lang="en-US" altLang="zh-CN" sz="1400" b="0" i="1" dirty="0" smtClean="0">
                            <a:latin typeface="Cambria Math" panose="02040503050406030204" pitchFamily="18" charset="0"/>
                          </a:rPr>
                          <m:t>𝑛</m:t>
                        </m:r>
                        <m:sSub>
                          <m:sSubPr>
                            <m:ctrlPr>
                              <a:rPr lang="en-US" altLang="zh-CN" sz="1400" b="0" i="1" dirty="0" smtClean="0">
                                <a:latin typeface="Cambria Math" panose="02040503050406030204" pitchFamily="18" charset="0"/>
                              </a:rPr>
                            </m:ctrlPr>
                          </m:sSubPr>
                          <m:e>
                            <m:r>
                              <a:rPr lang="en-US" altLang="zh-CN" sz="1400" b="0" i="1" dirty="0" smtClean="0">
                                <a:latin typeface="Cambria Math" panose="02040503050406030204" pitchFamily="18" charset="0"/>
                              </a:rPr>
                              <m:t>𝑑</m:t>
                            </m:r>
                          </m:e>
                          <m:sub>
                            <m:r>
                              <a:rPr lang="en-US" altLang="zh-CN" sz="1400" b="0" i="1" dirty="0" smtClean="0">
                                <a:latin typeface="Cambria Math" panose="02040503050406030204" pitchFamily="18" charset="0"/>
                              </a:rPr>
                              <m:t>𝑤</m:t>
                            </m:r>
                          </m:sub>
                        </m:sSub>
                        <m:r>
                          <a:rPr lang="en-US" altLang="zh-CN" sz="1400" b="0" i="1" dirty="0" smtClean="0">
                            <a:latin typeface="Cambria Math" panose="02040503050406030204" pitchFamily="18" charset="0"/>
                            <a:ea typeface="Cambria Math" panose="02040503050406030204" pitchFamily="18" charset="0"/>
                          </a:rPr>
                          <m:t>×</m:t>
                        </m:r>
                        <m:r>
                          <a:rPr lang="en-US" altLang="zh-CN" sz="1400" b="0" i="1" dirty="0" smtClean="0">
                            <a:latin typeface="Cambria Math" panose="02040503050406030204" pitchFamily="18" charset="0"/>
                            <a:ea typeface="Cambria Math" panose="02040503050406030204" pitchFamily="18" charset="0"/>
                          </a:rPr>
                          <m:t>𝑙</m:t>
                        </m:r>
                      </m:sup>
                    </m:sSup>
                  </m:oMath>
                </a14:m>
                <a:r>
                  <a:rPr lang="zh-CN" altLang="en-US" sz="1400" dirty="0"/>
                  <a:t> is the output obtained from attentive convolution</a:t>
                </a:r>
              </a:p>
            </p:txBody>
          </p:sp>
        </mc:Choice>
        <mc:Fallback>
          <p:sp>
            <p:nvSpPr>
              <p:cNvPr id="14" name="文本框 13">
                <a:extLst>
                  <a:ext uri="{FF2B5EF4-FFF2-40B4-BE49-F238E27FC236}">
                    <a16:creationId xmlns:a16="http://schemas.microsoft.com/office/drawing/2014/main" id="{7FF474D6-255F-4C33-B871-B811D9E7B543}"/>
                  </a:ext>
                </a:extLst>
              </p:cNvPr>
              <p:cNvSpPr txBox="1">
                <a:spLocks noRot="1" noChangeAspect="1" noMove="1" noResize="1" noEditPoints="1" noAdjustHandles="1" noChangeArrowheads="1" noChangeShapeType="1" noTextEdit="1"/>
              </p:cNvSpPr>
              <p:nvPr/>
            </p:nvSpPr>
            <p:spPr>
              <a:xfrm>
                <a:off x="5379907" y="5295925"/>
                <a:ext cx="7934774" cy="311817"/>
              </a:xfrm>
              <a:prstGeom prst="rect">
                <a:avLst/>
              </a:prstGeom>
              <a:blipFill>
                <a:blip r:embed="rId10"/>
                <a:stretch>
                  <a:fillRect l="-231" t="-1961" b="-196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8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415354" y="5319291"/>
            <a:ext cx="4985660" cy="369332"/>
          </a:xfrm>
          <a:prstGeom prst="rect">
            <a:avLst/>
          </a:prstGeom>
        </p:spPr>
        <p:txBody>
          <a:bodyPr wrap="none">
            <a:spAutoFit/>
          </a:bodyPr>
          <a:lstStyle/>
          <a:p>
            <a:r>
              <a:rPr lang="en-US" altLang="zh-CN" b="1" dirty="0"/>
              <a:t>Multi-head Multi-layer Attentive Convolution</a:t>
            </a:r>
            <a:endParaRPr lang="zh-CN" altLang="en-US" b="1" dirty="0"/>
          </a:p>
        </p:txBody>
      </p:sp>
      <p:pic>
        <p:nvPicPr>
          <p:cNvPr id="9" name="图片 8">
            <a:extLst>
              <a:ext uri="{FF2B5EF4-FFF2-40B4-BE49-F238E27FC236}">
                <a16:creationId xmlns:a16="http://schemas.microsoft.com/office/drawing/2014/main" id="{5E0E1CF5-2922-4B91-B69F-7934FD8A455D}"/>
              </a:ext>
            </a:extLst>
          </p:cNvPr>
          <p:cNvPicPr>
            <a:picLocks noChangeAspect="1"/>
          </p:cNvPicPr>
          <p:nvPr/>
        </p:nvPicPr>
        <p:blipFill>
          <a:blip r:embed="rId3"/>
          <a:stretch>
            <a:fillRect/>
          </a:stretch>
        </p:blipFill>
        <p:spPr>
          <a:xfrm>
            <a:off x="878267" y="1290703"/>
            <a:ext cx="3317215" cy="3991359"/>
          </a:xfrm>
          <a:prstGeom prst="rect">
            <a:avLst/>
          </a:prstGeom>
        </p:spPr>
      </p:pic>
      <p:pic>
        <p:nvPicPr>
          <p:cNvPr id="12" name="图片 11">
            <a:extLst>
              <a:ext uri="{FF2B5EF4-FFF2-40B4-BE49-F238E27FC236}">
                <a16:creationId xmlns:a16="http://schemas.microsoft.com/office/drawing/2014/main" id="{CF769742-02BE-450B-875A-4631DC9453AD}"/>
              </a:ext>
            </a:extLst>
          </p:cNvPr>
          <p:cNvPicPr>
            <a:picLocks noChangeAspect="1"/>
          </p:cNvPicPr>
          <p:nvPr/>
        </p:nvPicPr>
        <p:blipFill>
          <a:blip r:embed="rId4"/>
          <a:stretch>
            <a:fillRect/>
          </a:stretch>
        </p:blipFill>
        <p:spPr>
          <a:xfrm>
            <a:off x="437204" y="5969678"/>
            <a:ext cx="4472268" cy="677616"/>
          </a:xfrm>
          <a:prstGeom prst="rect">
            <a:avLst/>
          </a:prstGeom>
        </p:spPr>
      </p:pic>
      <p:pic>
        <p:nvPicPr>
          <p:cNvPr id="14" name="图片 13">
            <a:extLst>
              <a:ext uri="{FF2B5EF4-FFF2-40B4-BE49-F238E27FC236}">
                <a16:creationId xmlns:a16="http://schemas.microsoft.com/office/drawing/2014/main" id="{017C84D7-2570-4904-8D88-A65B2FD7C424}"/>
              </a:ext>
            </a:extLst>
          </p:cNvPr>
          <p:cNvPicPr>
            <a:picLocks noChangeAspect="1"/>
          </p:cNvPicPr>
          <p:nvPr/>
        </p:nvPicPr>
        <p:blipFill>
          <a:blip r:embed="rId5"/>
          <a:stretch>
            <a:fillRect/>
          </a:stretch>
        </p:blipFill>
        <p:spPr>
          <a:xfrm>
            <a:off x="5754598" y="1290703"/>
            <a:ext cx="4985660" cy="4260175"/>
          </a:xfrm>
          <a:prstGeom prst="rect">
            <a:avLst/>
          </a:prstGeom>
        </p:spPr>
      </p:pic>
      <p:sp>
        <p:nvSpPr>
          <p:cNvPr id="19" name="文本框 18">
            <a:extLst>
              <a:ext uri="{FF2B5EF4-FFF2-40B4-BE49-F238E27FC236}">
                <a16:creationId xmlns:a16="http://schemas.microsoft.com/office/drawing/2014/main" id="{684092EC-880C-42B5-A5D4-E126A8E12CA3}"/>
              </a:ext>
            </a:extLst>
          </p:cNvPr>
          <p:cNvSpPr txBox="1"/>
          <p:nvPr/>
        </p:nvSpPr>
        <p:spPr>
          <a:xfrm>
            <a:off x="6556450" y="5351880"/>
            <a:ext cx="6145306" cy="369332"/>
          </a:xfrm>
          <a:prstGeom prst="rect">
            <a:avLst/>
          </a:prstGeom>
          <a:noFill/>
        </p:spPr>
        <p:txBody>
          <a:bodyPr wrap="square">
            <a:spAutoFit/>
          </a:bodyPr>
          <a:lstStyle/>
          <a:p>
            <a:r>
              <a:rPr lang="zh-CN" altLang="en-US" b="1" dirty="0"/>
              <a:t>Global Attention and Classification</a:t>
            </a:r>
          </a:p>
        </p:txBody>
      </p:sp>
      <p:pic>
        <p:nvPicPr>
          <p:cNvPr id="20" name="图片 19">
            <a:extLst>
              <a:ext uri="{FF2B5EF4-FFF2-40B4-BE49-F238E27FC236}">
                <a16:creationId xmlns:a16="http://schemas.microsoft.com/office/drawing/2014/main" id="{2270F169-628B-4CE1-B6E4-BE717BF351FD}"/>
              </a:ext>
            </a:extLst>
          </p:cNvPr>
          <p:cNvPicPr>
            <a:picLocks noChangeAspect="1"/>
          </p:cNvPicPr>
          <p:nvPr/>
        </p:nvPicPr>
        <p:blipFill>
          <a:blip r:embed="rId6"/>
          <a:stretch>
            <a:fillRect/>
          </a:stretch>
        </p:blipFill>
        <p:spPr>
          <a:xfrm>
            <a:off x="6267260" y="5904189"/>
            <a:ext cx="4985661" cy="674240"/>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4CC131A0-F405-45AE-9195-EA44A4474AB3}"/>
              </a:ext>
            </a:extLst>
          </p:cNvPr>
          <p:cNvPicPr>
            <a:picLocks noChangeAspect="1"/>
          </p:cNvPicPr>
          <p:nvPr/>
        </p:nvPicPr>
        <p:blipFill>
          <a:blip r:embed="rId3"/>
          <a:stretch>
            <a:fillRect/>
          </a:stretch>
        </p:blipFill>
        <p:spPr>
          <a:xfrm>
            <a:off x="1393116" y="1434723"/>
            <a:ext cx="9000650" cy="54232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B93067C6-543A-4D78-A41F-2EFE0A9A79E5}"/>
              </a:ext>
            </a:extLst>
          </p:cNvPr>
          <p:cNvPicPr>
            <a:picLocks noChangeAspect="1"/>
          </p:cNvPicPr>
          <p:nvPr/>
        </p:nvPicPr>
        <p:blipFill>
          <a:blip r:embed="rId2"/>
          <a:stretch>
            <a:fillRect/>
          </a:stretch>
        </p:blipFill>
        <p:spPr>
          <a:xfrm>
            <a:off x="696285" y="1459311"/>
            <a:ext cx="9839037" cy="2943624"/>
          </a:xfrm>
          <a:prstGeom prst="rect">
            <a:avLst/>
          </a:prstGeom>
        </p:spPr>
      </p:pic>
      <p:pic>
        <p:nvPicPr>
          <p:cNvPr id="9" name="图片 8">
            <a:extLst>
              <a:ext uri="{FF2B5EF4-FFF2-40B4-BE49-F238E27FC236}">
                <a16:creationId xmlns:a16="http://schemas.microsoft.com/office/drawing/2014/main" id="{FCC99174-5181-4FA7-8142-A6ADDB007D23}"/>
              </a:ext>
            </a:extLst>
          </p:cNvPr>
          <p:cNvPicPr>
            <a:picLocks noChangeAspect="1"/>
          </p:cNvPicPr>
          <p:nvPr/>
        </p:nvPicPr>
        <p:blipFill>
          <a:blip r:embed="rId3"/>
          <a:stretch>
            <a:fillRect/>
          </a:stretch>
        </p:blipFill>
        <p:spPr>
          <a:xfrm>
            <a:off x="559398" y="4351680"/>
            <a:ext cx="5180976" cy="2506320"/>
          </a:xfrm>
          <a:prstGeom prst="rect">
            <a:avLst/>
          </a:prstGeom>
        </p:spPr>
      </p:pic>
      <p:pic>
        <p:nvPicPr>
          <p:cNvPr id="11" name="图片 10">
            <a:extLst>
              <a:ext uri="{FF2B5EF4-FFF2-40B4-BE49-F238E27FC236}">
                <a16:creationId xmlns:a16="http://schemas.microsoft.com/office/drawing/2014/main" id="{C216B8BC-C896-44CB-961C-939BAF69A7E2}"/>
              </a:ext>
            </a:extLst>
          </p:cNvPr>
          <p:cNvPicPr>
            <a:picLocks noChangeAspect="1"/>
          </p:cNvPicPr>
          <p:nvPr/>
        </p:nvPicPr>
        <p:blipFill>
          <a:blip r:embed="rId4"/>
          <a:stretch>
            <a:fillRect/>
          </a:stretch>
        </p:blipFill>
        <p:spPr>
          <a:xfrm>
            <a:off x="6180269" y="4621252"/>
            <a:ext cx="5509084" cy="16160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CBE00FBC-7AA6-464A-9EB4-8465B7F0BBBF}"/>
              </a:ext>
            </a:extLst>
          </p:cNvPr>
          <p:cNvPicPr>
            <a:picLocks noChangeAspect="1"/>
          </p:cNvPicPr>
          <p:nvPr/>
        </p:nvPicPr>
        <p:blipFill>
          <a:blip r:embed="rId2"/>
          <a:stretch>
            <a:fillRect/>
          </a:stretch>
        </p:blipFill>
        <p:spPr>
          <a:xfrm>
            <a:off x="527125" y="1699999"/>
            <a:ext cx="10519186" cy="4716937"/>
          </a:xfrm>
          <a:prstGeom prst="rect">
            <a:avLst/>
          </a:prstGeom>
        </p:spPr>
      </p:pic>
    </p:spTree>
    <p:extLst>
      <p:ext uri="{BB962C8B-B14F-4D97-AF65-F5344CB8AC3E}">
        <p14:creationId xmlns:p14="http://schemas.microsoft.com/office/powerpoint/2010/main" val="112611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8139</TotalTime>
  <Words>736</Words>
  <Application>Microsoft Office PowerPoint</Application>
  <PresentationFormat>宽屏</PresentationFormat>
  <Paragraphs>56</Paragraphs>
  <Slides>10</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等线</vt:lpstr>
      <vt:lpstr>等线 Light</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1470</cp:revision>
  <dcterms:created xsi:type="dcterms:W3CDTF">2017-04-22T07:59:00Z</dcterms:created>
  <dcterms:modified xsi:type="dcterms:W3CDTF">2021-04-11T08:20:47Z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